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12.svg" ContentType="image/svg+xml"/>
  <Override PartName="/ppt/media/image18.svg" ContentType="image/svg+xml"/>
  <Override PartName="/ppt/media/image2.svg" ContentType="image/svg+xml"/>
  <Override PartName="/ppt/media/image23.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7" r:id="rId12"/>
    <p:sldId id="265" r:id="rId13"/>
    <p:sldId id="266" r:id="rId14"/>
  </p:sldIdLst>
  <p:sldSz cx="18288000" cy="10287000"/>
  <p:notesSz cx="6858000" cy="9144000"/>
  <p:embeddedFontLst>
    <p:embeddedFont>
      <p:font typeface="Clear Sans Regular Bold" panose="020B0603030202020304"/>
      <p:regular r:id="rId18"/>
    </p:embeddedFont>
    <p:embeddedFont>
      <p:font typeface="Calibri" panose="020F050202020403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showGuides="1">
      <p:cViewPr varScale="1">
        <p:scale>
          <a:sx n="57" d="100"/>
          <a:sy n="57" d="100"/>
        </p:scale>
        <p:origin x="624" y="192"/>
      </p:cViewPr>
      <p:guideLst>
        <p:guide orient="horz" pos="2179"/>
        <p:guide pos="285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21.jpeg"/><Relationship Id="rId2" Type="http://schemas.openxmlformats.org/officeDocument/2006/relationships/image" Target="../media/image18.sv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23.sv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3.jpe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6.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18.sv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36545"/>
          </a:xfrm>
          <a:prstGeom prst="rect">
            <a:avLst/>
          </a:prstGeom>
        </p:spPr>
        <p:txBody>
          <a:bodyPr lIns="0" tIns="0" rIns="0" bIns="0" rtlCol="0" anchor="t">
            <a:spAutoFit/>
          </a:bodyPr>
          <a:lstStyle/>
          <a:p>
            <a:pPr algn="ctr">
              <a:lnSpc>
                <a:spcPts val="11060"/>
              </a:lnSpc>
            </a:pPr>
            <a:r>
              <a:rPr lang="en-US" sz="10535" spc="-105" dirty="0">
                <a:solidFill>
                  <a:srgbClr val="FFFFFF"/>
                </a:solidFill>
                <a:latin typeface="Graphik Regular" panose="020B0503030202060203" pitchFamily="34" charset="0"/>
              </a:rPr>
              <a:t>[</a:t>
            </a:r>
            <a:r>
              <a:rPr lang="en-US" sz="4400" spc="-105" dirty="0">
                <a:solidFill>
                  <a:srgbClr val="FFFFFF"/>
                </a:solidFill>
                <a:latin typeface="Graphik Regular" panose="020B0503030202060203" pitchFamily="34" charset="0"/>
              </a:rPr>
              <a:t>Top 5 category Analysis</a:t>
            </a:r>
            <a:r>
              <a:rPr lang="en-US" sz="10535" spc="-105" dirty="0">
                <a:solidFill>
                  <a:srgbClr val="FFFFFF"/>
                </a:solidFill>
                <a:latin typeface="Graphik Regular" panose="020B0503030202060203" pitchFamily="34" charset="0"/>
              </a:rPr>
              <a:t>]</a:t>
            </a:r>
            <a:endParaRPr lang="en-US" sz="10535"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3"/>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endParaRPr lang="en-US" sz="8000" spc="-80" dirty="0">
              <a:solidFill>
                <a:srgbClr val="000000"/>
              </a:solidFill>
              <a:latin typeface="Graphik Regular" panose="020B0503030202060203" pitchFamily="34"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20" name="Group 11"/>
          <p:cNvGrpSpPr/>
          <p:nvPr/>
        </p:nvGrpSpPr>
        <p:grpSpPr>
          <a:xfrm>
            <a:off x="11581833" y="1580430"/>
            <a:ext cx="5677467" cy="867617"/>
            <a:chOff x="0" y="-47625"/>
            <a:chExt cx="7569956" cy="1156823"/>
          </a:xfrm>
        </p:grpSpPr>
        <p:sp>
          <p:nvSpPr>
            <p:cNvPr id="21" name="TextBox 12"/>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p:cNvGrpSpPr/>
          <p:nvPr/>
        </p:nvGrpSpPr>
        <p:grpSpPr>
          <a:xfrm>
            <a:off x="11581833" y="6964868"/>
            <a:ext cx="5677467" cy="867617"/>
            <a:chOff x="0" y="-47625"/>
            <a:chExt cx="7569956" cy="1156823"/>
          </a:xfrm>
        </p:grpSpPr>
        <p:sp>
          <p:nvSpPr>
            <p:cNvPr id="24" name="TextBox 15"/>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 Box 16"/>
          <p:cNvSpPr txBox="1"/>
          <p:nvPr/>
        </p:nvSpPr>
        <p:spPr>
          <a:xfrm>
            <a:off x="11582400" y="1097280"/>
            <a:ext cx="6096000" cy="7600950"/>
          </a:xfrm>
          <a:prstGeom prst="rect">
            <a:avLst/>
          </a:prstGeom>
          <a:noFill/>
        </p:spPr>
        <p:txBody>
          <a:bodyPr wrap="square" rtlCol="0">
            <a:spAutoFit/>
          </a:bodyPr>
          <a:p>
            <a:r>
              <a:rPr lang="en-US" sz="2400" b="1"/>
              <a:t>ANALYSIS</a:t>
            </a:r>
            <a:endParaRPr lang="en-US" sz="2400" b="1"/>
          </a:p>
          <a:p>
            <a:endParaRPr lang="en-US" sz="2400" b="1"/>
          </a:p>
          <a:p>
            <a:r>
              <a:rPr lang="en-US" sz="2000"/>
              <a:t>Animals and Science are the two most popular categories of content , showing that people enjoy “real-life” and “factual” content the most.</a:t>
            </a:r>
            <a:endParaRPr lang="en-US" sz="2000"/>
          </a:p>
          <a:p>
            <a:endParaRPr lang="en-US" sz="2000"/>
          </a:p>
          <a:p>
            <a:endParaRPr lang="en-US"/>
          </a:p>
          <a:p>
            <a:endParaRPr lang="en-US"/>
          </a:p>
          <a:p>
            <a:r>
              <a:rPr lang="en-US" sz="2400" b="1"/>
              <a:t>INSIGHT</a:t>
            </a:r>
            <a:endParaRPr lang="en-US" sz="2400" b="1"/>
          </a:p>
          <a:p>
            <a:endParaRPr lang="en-US"/>
          </a:p>
          <a:p>
            <a:r>
              <a:rPr lang="en-US" sz="2000"/>
              <a:t>Food is a common theme with top 5 categories with “Healthy Eating” ranking the highest. This may give an Indication to the audience within your user base. You could use this insight to create a campaing and work with healthy eating brands to boost user Engagement.</a:t>
            </a:r>
            <a:endParaRPr lang="en-US" sz="2000"/>
          </a:p>
          <a:p>
            <a:endParaRPr lang="en-US"/>
          </a:p>
          <a:p>
            <a:endParaRPr lang="en-US"/>
          </a:p>
          <a:p>
            <a:endParaRPr lang="en-US" sz="2400"/>
          </a:p>
          <a:p>
            <a:r>
              <a:rPr lang="en-US" sz="2400" b="1"/>
              <a:t>NEXT STEPS</a:t>
            </a:r>
            <a:endParaRPr lang="en-US" sz="2400" b="1"/>
          </a:p>
          <a:p>
            <a:endParaRPr lang="en-US"/>
          </a:p>
          <a:p>
            <a:r>
              <a:rPr lang="en-US" sz="2000"/>
              <a:t>This ad-hoc analysis is insightful, but it is time to take this analysis into large scale production for real time understanding of your business. we can show you how to do this .</a:t>
            </a:r>
            <a:endParaRPr 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endParaRPr lang="en-US" sz="2600" spc="-26" dirty="0">
              <a:solidFill>
                <a:srgbClr val="FFFFFF"/>
              </a:solidFill>
              <a:latin typeface="Graphik Regular" panose="020B0503030202060203" pitchFamily="34" charset="0"/>
            </a:endParaRP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endParaRPr lang="en-US" sz="8000" spc="-80" dirty="0">
              <a:solidFill>
                <a:srgbClr val="FFFFFF"/>
              </a:solidFill>
              <a:latin typeface="Graphik Regular" panose="020B0503030202060203" pitchFamily="34" charset="0"/>
            </a:endParaRP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endParaRPr lang="en-US" sz="8000" spc="-80" dirty="0">
                <a:solidFill>
                  <a:srgbClr val="000000"/>
                </a:solidFill>
                <a:latin typeface="Graphik Regular" panose="020B0503030202060203" pitchFamily="34" charset="0"/>
              </a:endParaRP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Problem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The Analytics team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Process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Insights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Summary</a:t>
              </a: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endParaRPr lang="en-US" sz="8000" spc="-80" dirty="0">
              <a:solidFill>
                <a:srgbClr val="FFFFFF"/>
              </a:solidFill>
              <a:latin typeface="Graphik Regular" panose="020B0503030202060203" pitchFamily="34" charset="0"/>
            </a:endParaRPr>
          </a:p>
        </p:txBody>
      </p:sp>
      <p:sp>
        <p:nvSpPr>
          <p:cNvPr id="34" name="Text Box 33"/>
          <p:cNvSpPr txBox="1"/>
          <p:nvPr/>
        </p:nvSpPr>
        <p:spPr>
          <a:xfrm>
            <a:off x="8654415" y="2499995"/>
            <a:ext cx="7206615" cy="5643880"/>
          </a:xfrm>
          <a:prstGeom prst="rect">
            <a:avLst/>
          </a:prstGeom>
          <a:noFill/>
        </p:spPr>
        <p:txBody>
          <a:bodyPr wrap="square" rtlCol="0" anchor="t">
            <a:noAutofit/>
          </a:bodyPr>
          <a:p>
            <a:r>
              <a:rPr lang="en-US" sz="2400" b="1">
                <a:latin typeface="Graphik Regular" panose="020B0503030202060203" pitchFamily="34" charset="0"/>
                <a:cs typeface="Graphik Regular" panose="020B0503030202060203" pitchFamily="34" charset="0"/>
                <a:sym typeface="+mn-ea"/>
              </a:rPr>
              <a:t>Social Buzz is fast growing technology unicorn that needs to adapt quickly to it’s global scale.</a:t>
            </a:r>
            <a:endParaRPr lang="en-US" sz="2400" b="1">
              <a:latin typeface="Graphik Regular" panose="020B0503030202060203" pitchFamily="34" charset="0"/>
              <a:cs typeface="Graphik Regular" panose="020B0503030202060203" pitchFamily="34" charset="0"/>
            </a:endParaRPr>
          </a:p>
          <a:p>
            <a:r>
              <a:rPr lang="en-US" sz="2400" b="1">
                <a:latin typeface="Graphik Regular" panose="020B0503030202060203" pitchFamily="34" charset="0"/>
                <a:cs typeface="Graphik Regular" panose="020B0503030202060203" pitchFamily="34" charset="0"/>
                <a:sym typeface="+mn-ea"/>
              </a:rPr>
              <a:t>Accenture has begun a 3 months POC focusing on these tasks:  </a:t>
            </a:r>
            <a:endParaRPr lang="en-US" sz="2400" b="1">
              <a:latin typeface="Graphik Regular" panose="020B0503030202060203" pitchFamily="34" charset="0"/>
              <a:cs typeface="Graphik Regular" panose="020B0503030202060203" pitchFamily="34" charset="0"/>
            </a:endParaRPr>
          </a:p>
          <a:p>
            <a:endParaRPr lang="en-US" sz="2400" b="1">
              <a:latin typeface="Graphik Regular" panose="020B0503030202060203" pitchFamily="34" charset="0"/>
              <a:cs typeface="Graphik Regular" panose="020B0503030202060203" pitchFamily="34" charset="0"/>
            </a:endParaRPr>
          </a:p>
          <a:p>
            <a:r>
              <a:rPr lang="en-US" sz="2400" b="1">
                <a:latin typeface="Graphik Regular" panose="020B0503030202060203" pitchFamily="34" charset="0"/>
                <a:cs typeface="Graphik Regular" panose="020B0503030202060203" pitchFamily="34" charset="0"/>
                <a:sym typeface="+mn-ea"/>
              </a:rPr>
              <a:t>- Audit of  big data practice</a:t>
            </a:r>
            <a:endParaRPr lang="en-US" sz="2400" b="1">
              <a:latin typeface="Graphik Regular" panose="020B0503030202060203" pitchFamily="34" charset="0"/>
              <a:cs typeface="Graphik Regular" panose="020B0503030202060203" pitchFamily="34" charset="0"/>
            </a:endParaRPr>
          </a:p>
          <a:p>
            <a:endParaRPr lang="en-US" sz="2400" b="1">
              <a:latin typeface="Graphik Regular" panose="020B0503030202060203" pitchFamily="34" charset="0"/>
              <a:cs typeface="Graphik Regular" panose="020B0503030202060203" pitchFamily="34" charset="0"/>
            </a:endParaRPr>
          </a:p>
          <a:p>
            <a:r>
              <a:rPr lang="en-US" sz="2400" b="1">
                <a:latin typeface="Graphik Regular" panose="020B0503030202060203" pitchFamily="34" charset="0"/>
                <a:cs typeface="Graphik Regular" panose="020B0503030202060203" pitchFamily="34" charset="0"/>
                <a:sym typeface="+mn-ea"/>
              </a:rPr>
              <a:t>- Recommendations for a successful IPO</a:t>
            </a:r>
            <a:endParaRPr lang="en-US" sz="2400" b="1">
              <a:latin typeface="Graphik Regular" panose="020B0503030202060203" pitchFamily="34" charset="0"/>
              <a:cs typeface="Graphik Regular" panose="020B0503030202060203" pitchFamily="34" charset="0"/>
            </a:endParaRPr>
          </a:p>
          <a:p>
            <a:endParaRPr lang="en-US" sz="2400" b="1">
              <a:latin typeface="Graphik Regular" panose="020B0503030202060203" pitchFamily="34" charset="0"/>
              <a:cs typeface="Graphik Regular" panose="020B0503030202060203" pitchFamily="34" charset="0"/>
            </a:endParaRPr>
          </a:p>
          <a:p>
            <a:r>
              <a:rPr lang="en-US" sz="2400" b="1">
                <a:latin typeface="Graphik Regular" panose="020B0503030202060203" pitchFamily="34" charset="0"/>
                <a:cs typeface="Graphik Regular" panose="020B0503030202060203" pitchFamily="34" charset="0"/>
                <a:sym typeface="+mn-ea"/>
              </a:rPr>
              <a:t>- An analysis of content categories that highlights the top 5 categories with the</a:t>
            </a:r>
            <a:endParaRPr lang="en-US" sz="2400" b="1">
              <a:latin typeface="Graphik Regular" panose="020B0503030202060203" pitchFamily="34" charset="0"/>
              <a:cs typeface="Graphik Regular" panose="020B0503030202060203" pitchFamily="34" charset="0"/>
            </a:endParaRPr>
          </a:p>
          <a:p>
            <a:r>
              <a:rPr lang="en-US" sz="2400" b="1">
                <a:latin typeface="Graphik Regular" panose="020B0503030202060203" pitchFamily="34" charset="0"/>
                <a:cs typeface="Graphik Regular" panose="020B0503030202060203" pitchFamily="34" charset="0"/>
                <a:sym typeface="+mn-ea"/>
              </a:rPr>
              <a:t>largest aggregate popularity</a:t>
            </a:r>
            <a:endParaRPr lang="en-US" sz="2400" b="1">
              <a:latin typeface="Graphik Regular" panose="020B0503030202060203" pitchFamily="34" charset="0"/>
              <a:cs typeface="Graphik Regular" panose="020B0503030202060203" pitchFamily="3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US" alt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Box 21"/>
          <p:cNvSpPr txBox="1"/>
          <p:nvPr/>
        </p:nvSpPr>
        <p:spPr>
          <a:xfrm>
            <a:off x="2819548" y="4838793"/>
            <a:ext cx="5786869" cy="4431665"/>
          </a:xfrm>
          <a:prstGeom prst="rect">
            <a:avLst/>
          </a:prstGeom>
        </p:spPr>
        <p:txBody>
          <a:bodyPr lIns="0" tIns="0" rIns="0" bIns="0" rtlCol="0" anchor="t">
            <a:spAutoFit/>
          </a:bodyPr>
          <a:p>
            <a:pPr>
              <a:lnSpc>
                <a:spcPct val="150000"/>
              </a:lnSpc>
            </a:pPr>
            <a:r>
              <a:rPr lang="en-US" sz="2400" b="1">
                <a:solidFill>
                  <a:schemeClr val="bg1"/>
                </a:solidFill>
                <a:sym typeface="+mn-ea"/>
              </a:rPr>
              <a:t>Over </a:t>
            </a:r>
            <a:r>
              <a:rPr lang="en-US" sz="2400" b="1" u="sng">
                <a:solidFill>
                  <a:schemeClr val="bg1"/>
                </a:solidFill>
                <a:sym typeface="+mn-ea"/>
              </a:rPr>
              <a:t>100,000</a:t>
            </a:r>
            <a:r>
              <a:rPr lang="en-US" sz="2400" b="1">
                <a:solidFill>
                  <a:schemeClr val="bg1"/>
                </a:solidFill>
                <a:sym typeface="+mn-ea"/>
              </a:rPr>
              <a:t> posts per day </a:t>
            </a:r>
            <a:endParaRPr lang="en-US" sz="2400" b="1">
              <a:solidFill>
                <a:schemeClr val="bg1"/>
              </a:solidFill>
            </a:endParaRPr>
          </a:p>
          <a:p>
            <a:pPr>
              <a:lnSpc>
                <a:spcPct val="150000"/>
              </a:lnSpc>
            </a:pPr>
            <a:r>
              <a:rPr lang="en-US" sz="2400" b="1" u="sng">
                <a:solidFill>
                  <a:schemeClr val="bg1"/>
                </a:solidFill>
                <a:sym typeface="+mn-ea"/>
              </a:rPr>
              <a:t>36,500,000</a:t>
            </a:r>
            <a:r>
              <a:rPr lang="en-US" sz="2400" b="1">
                <a:solidFill>
                  <a:schemeClr val="bg1"/>
                </a:solidFill>
                <a:sym typeface="+mn-ea"/>
              </a:rPr>
              <a:t> contents per Year !</a:t>
            </a:r>
            <a:endParaRPr lang="en-US" sz="2400" b="1">
              <a:solidFill>
                <a:schemeClr val="bg1"/>
              </a:solidFill>
            </a:endParaRPr>
          </a:p>
          <a:p>
            <a:pPr>
              <a:lnSpc>
                <a:spcPct val="150000"/>
              </a:lnSpc>
            </a:pPr>
            <a:endParaRPr lang="en-US" sz="2400" b="1">
              <a:solidFill>
                <a:schemeClr val="bg1"/>
              </a:solidFill>
            </a:endParaRPr>
          </a:p>
          <a:p>
            <a:pPr>
              <a:lnSpc>
                <a:spcPct val="150000"/>
              </a:lnSpc>
            </a:pPr>
            <a:r>
              <a:rPr lang="en-US" sz="2400" b="1">
                <a:solidFill>
                  <a:schemeClr val="bg1"/>
                </a:solidFill>
                <a:sym typeface="+mn-ea"/>
              </a:rPr>
              <a:t>But How to capitalize on it when there is so much ?</a:t>
            </a:r>
            <a:endParaRPr lang="en-US" sz="2400" b="1">
              <a:solidFill>
                <a:schemeClr val="bg1"/>
              </a:solidFill>
            </a:endParaRPr>
          </a:p>
          <a:p>
            <a:pPr>
              <a:lnSpc>
                <a:spcPct val="150000"/>
              </a:lnSpc>
            </a:pPr>
            <a:endParaRPr lang="en-US" sz="2400" b="1">
              <a:solidFill>
                <a:schemeClr val="bg1"/>
              </a:solidFill>
            </a:endParaRPr>
          </a:p>
          <a:p>
            <a:pPr>
              <a:lnSpc>
                <a:spcPct val="150000"/>
              </a:lnSpc>
            </a:pPr>
            <a:r>
              <a:rPr lang="en-US" sz="2400" b="1" u="sng">
                <a:solidFill>
                  <a:schemeClr val="bg1"/>
                </a:solidFill>
                <a:sym typeface="+mn-ea"/>
              </a:rPr>
              <a:t>Analysis To find Social buzz’s Top 5Most Popular  Categories of Content </a:t>
            </a:r>
            <a:endParaRPr lang="en-US" sz="2400" b="1" u="sng" spc="-80" dirty="0">
              <a:solidFill>
                <a:schemeClr val="bg1"/>
              </a:solidFill>
              <a:latin typeface="Graphik Regular" panose="020B0503030202060203"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endParaRPr lang="en-US" sz="8000" spc="-80" dirty="0">
              <a:solidFill>
                <a:srgbClr val="000000"/>
              </a:solidFill>
              <a:latin typeface="Graphik Regular" panose="020B0503030202060203" pitchFamily="34" charset="0"/>
            </a:endParaRPr>
          </a:p>
        </p:txBody>
      </p:sp>
      <p:sp>
        <p:nvSpPr>
          <p:cNvPr id="32" name="Text Box 31"/>
          <p:cNvSpPr txBox="1"/>
          <p:nvPr/>
        </p:nvSpPr>
        <p:spPr>
          <a:xfrm>
            <a:off x="14097000" y="1825625"/>
            <a:ext cx="4523105" cy="645160"/>
          </a:xfrm>
          <a:prstGeom prst="rect">
            <a:avLst/>
          </a:prstGeom>
          <a:noFill/>
        </p:spPr>
        <p:txBody>
          <a:bodyPr wrap="square" rtlCol="0" anchor="t">
            <a:spAutoFit/>
          </a:bodyPr>
          <a:p>
            <a:r>
              <a:rPr lang="en-US" b="1">
                <a:latin typeface="Graphik Regular" panose="020B0503030202060203" pitchFamily="34" charset="0"/>
                <a:cs typeface="Graphik Regular" panose="020B0503030202060203" pitchFamily="34" charset="0"/>
                <a:sym typeface="+mn-ea"/>
              </a:rPr>
              <a:t>     Andrew Fleming </a:t>
            </a:r>
            <a:endParaRPr lang="en-US" b="1">
              <a:latin typeface="Graphik Regular" panose="020B0503030202060203" pitchFamily="34" charset="0"/>
              <a:cs typeface="Graphik Regular" panose="020B0503030202060203" pitchFamily="34" charset="0"/>
            </a:endParaRPr>
          </a:p>
          <a:p>
            <a:r>
              <a:rPr lang="en-US" b="1">
                <a:latin typeface="Graphik Regular" panose="020B0503030202060203" pitchFamily="34" charset="0"/>
                <a:cs typeface="Graphik Regular" panose="020B0503030202060203" pitchFamily="34" charset="0"/>
                <a:sym typeface="+mn-ea"/>
              </a:rPr>
              <a:t>(Chief Technical Architect)</a:t>
            </a:r>
            <a:endParaRPr lang="en-US" b="1">
              <a:latin typeface="Graphik Regular" panose="020B0503030202060203" pitchFamily="34" charset="0"/>
              <a:cs typeface="Graphik Regular" panose="020B0503030202060203" pitchFamily="34" charset="0"/>
              <a:sym typeface="+mn-ea"/>
            </a:endParaRPr>
          </a:p>
        </p:txBody>
      </p:sp>
      <p:sp>
        <p:nvSpPr>
          <p:cNvPr id="34" name="Text Box 33"/>
          <p:cNvSpPr txBox="1"/>
          <p:nvPr/>
        </p:nvSpPr>
        <p:spPr>
          <a:xfrm>
            <a:off x="14078585" y="4762500"/>
            <a:ext cx="3877945" cy="810260"/>
          </a:xfrm>
          <a:prstGeom prst="rect">
            <a:avLst/>
          </a:prstGeom>
          <a:noFill/>
        </p:spPr>
        <p:txBody>
          <a:bodyPr wrap="square" rtlCol="0">
            <a:noAutofit/>
          </a:bodyPr>
          <a:p>
            <a:r>
              <a:rPr lang="en-US" b="1">
                <a:latin typeface="Graphik Regular" panose="020B0503030202060203" pitchFamily="34" charset="0"/>
                <a:cs typeface="Graphik Regular" panose="020B0503030202060203" pitchFamily="34" charset="0"/>
              </a:rPr>
              <a:t>    Marcus Rompton </a:t>
            </a:r>
            <a:endParaRPr lang="en-US" b="1">
              <a:latin typeface="Graphik Regular" panose="020B0503030202060203" pitchFamily="34" charset="0"/>
              <a:cs typeface="Graphik Regular" panose="020B0503030202060203" pitchFamily="34" charset="0"/>
            </a:endParaRPr>
          </a:p>
          <a:p>
            <a:r>
              <a:rPr lang="en-US" b="1">
                <a:latin typeface="Graphik Regular" panose="020B0503030202060203" pitchFamily="34" charset="0"/>
                <a:cs typeface="Graphik Regular" panose="020B0503030202060203" pitchFamily="34" charset="0"/>
              </a:rPr>
              <a:t>  (Senior Principle)</a:t>
            </a:r>
            <a:endParaRPr lang="en-US" b="1">
              <a:latin typeface="Graphik Regular" panose="020B0503030202060203" pitchFamily="34" charset="0"/>
              <a:cs typeface="Graphik Regular" panose="020B0503030202060203" pitchFamily="34" charset="0"/>
            </a:endParaRPr>
          </a:p>
        </p:txBody>
      </p:sp>
      <p:sp>
        <p:nvSpPr>
          <p:cNvPr id="35" name="Text Box 34"/>
          <p:cNvSpPr txBox="1"/>
          <p:nvPr/>
        </p:nvSpPr>
        <p:spPr>
          <a:xfrm>
            <a:off x="14020800" y="7886700"/>
            <a:ext cx="9144000" cy="645160"/>
          </a:xfrm>
          <a:prstGeom prst="rect">
            <a:avLst/>
          </a:prstGeom>
          <a:noFill/>
        </p:spPr>
        <p:txBody>
          <a:bodyPr wrap="square" rtlCol="0" anchor="t">
            <a:spAutoFit/>
          </a:bodyPr>
          <a:p>
            <a:r>
              <a:rPr lang="en-US" b="1">
                <a:latin typeface="Graphik Regular" panose="020B0503030202060203" pitchFamily="34" charset="0"/>
                <a:cs typeface="Graphik Regular" panose="020B0503030202060203" pitchFamily="34" charset="0"/>
                <a:sym typeface="+mn-ea"/>
              </a:rPr>
              <a:t>Abdulyekeen Mustapha Olawale </a:t>
            </a:r>
            <a:endParaRPr lang="en-US" b="1">
              <a:latin typeface="Graphik Regular" panose="020B0503030202060203" pitchFamily="34" charset="0"/>
              <a:cs typeface="Graphik Regular" panose="020B0503030202060203" pitchFamily="34" charset="0"/>
            </a:endParaRPr>
          </a:p>
          <a:p>
            <a:r>
              <a:rPr lang="en-US" b="1">
                <a:latin typeface="Graphik Regular" panose="020B0503030202060203" pitchFamily="34" charset="0"/>
                <a:cs typeface="Graphik Regular" panose="020B0503030202060203" pitchFamily="34" charset="0"/>
                <a:sym typeface="+mn-ea"/>
              </a:rPr>
              <a:t>    (Data Analyst)</a:t>
            </a:r>
            <a:endParaRPr lang="en-US" b="1">
              <a:latin typeface="Graphik Regular" panose="020B0503030202060203" pitchFamily="34" charset="0"/>
              <a:cs typeface="Graphik Regular" panose="020B0503030202060203" pitchFamily="3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endParaRPr lang="en-US" sz="8000" spc="-80" dirty="0">
              <a:solidFill>
                <a:srgbClr val="FFFFFF"/>
              </a:solidFill>
              <a:latin typeface="Graphik Regular" panose="020B0503030202060203" pitchFamily="34" charset="0"/>
            </a:endParaRP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1</a:t>
            </a:r>
            <a:endParaRPr lang="en-US" sz="7190" spc="-640" dirty="0">
              <a:solidFill>
                <a:srgbClr val="FFFFFF"/>
              </a:solidFill>
              <a:latin typeface="Clear Sans Regular Bold" panose="020B0603030202020304"/>
            </a:endParaRP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2</a:t>
            </a:r>
            <a:endParaRPr lang="en-US" sz="7190" spc="-640" dirty="0">
              <a:solidFill>
                <a:srgbClr val="FFFFFF"/>
              </a:solidFill>
              <a:latin typeface="Clear Sans Regular Bold" panose="020B0603030202020304"/>
            </a:endParaRP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0"/>
              </a:lnSpc>
            </a:pPr>
            <a:r>
              <a:rPr lang="en-US" sz="7190" spc="-640">
                <a:solidFill>
                  <a:srgbClr val="FFFFFF"/>
                </a:solidFill>
                <a:latin typeface="Clear Sans Regular Bold" panose="020B0603030202020304"/>
              </a:rPr>
              <a:t>5</a:t>
            </a:r>
            <a:endParaRPr lang="en-US" sz="7190" spc="-640">
              <a:solidFill>
                <a:srgbClr val="FFFFFF"/>
              </a:solidFill>
              <a:latin typeface="Clear Sans Regular Bold" panose="020B0603030202020304"/>
            </a:endParaRP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4</a:t>
            </a:r>
            <a:endParaRPr lang="en-US" sz="7190" spc="-640" dirty="0">
              <a:solidFill>
                <a:srgbClr val="FFFFFF"/>
              </a:solidFill>
              <a:latin typeface="Clear Sans Regular Bold" panose="020B0603030202020304"/>
            </a:endParaRP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3</a:t>
            </a:r>
            <a:endParaRPr lang="en-US" sz="7190" spc="-640" dirty="0">
              <a:solidFill>
                <a:srgbClr val="FFFFFF"/>
              </a:solidFill>
              <a:latin typeface="Clear Sans Regular Bold" panose="020B0603030202020304"/>
            </a:endParaRPr>
          </a:p>
        </p:txBody>
      </p:sp>
      <p:sp>
        <p:nvSpPr>
          <p:cNvPr id="40" name="Text Box 39"/>
          <p:cNvSpPr txBox="1"/>
          <p:nvPr/>
        </p:nvSpPr>
        <p:spPr>
          <a:xfrm>
            <a:off x="3965575" y="1181100"/>
            <a:ext cx="4622165" cy="890270"/>
          </a:xfrm>
          <a:prstGeom prst="rect">
            <a:avLst/>
          </a:prstGeom>
          <a:noFill/>
        </p:spPr>
        <p:txBody>
          <a:bodyPr wrap="square" rtlCol="0" anchor="t">
            <a:noAutofit/>
          </a:bodyPr>
          <a:p>
            <a:r>
              <a:rPr lang="en-US" sz="2800" b="1" spc="-80" dirty="0">
                <a:solidFill>
                  <a:srgbClr val="FFFFFF"/>
                </a:solidFill>
                <a:latin typeface="Graphik Regular" panose="020B0503030202060203" pitchFamily="34" charset="0"/>
                <a:sym typeface="+mn-ea"/>
              </a:rPr>
              <a:t>Data Understanding</a:t>
            </a:r>
            <a:endParaRPr lang="en-US" sz="2800" b="1" spc="-80" dirty="0">
              <a:solidFill>
                <a:srgbClr val="FFFFFF"/>
              </a:solidFill>
              <a:latin typeface="Graphik Regular" panose="020B0503030202060203" pitchFamily="34" charset="0"/>
              <a:sym typeface="+mn-ea"/>
            </a:endParaRPr>
          </a:p>
          <a:p>
            <a:endParaRPr lang="en-US" sz="2800" b="1" spc="-80" dirty="0">
              <a:solidFill>
                <a:srgbClr val="FFFFFF"/>
              </a:solidFill>
              <a:latin typeface="Graphik Regular" panose="020B0503030202060203" pitchFamily="34" charset="0"/>
              <a:sym typeface="+mn-ea"/>
            </a:endParaRPr>
          </a:p>
          <a:p>
            <a:endParaRPr lang="en-US" sz="2800" b="1" spc="-80" dirty="0">
              <a:solidFill>
                <a:srgbClr val="FFFFFF"/>
              </a:solidFill>
              <a:latin typeface="Graphik Regular" panose="020B0503030202060203" pitchFamily="34" charset="0"/>
              <a:sym typeface="+mn-ea"/>
            </a:endParaRPr>
          </a:p>
        </p:txBody>
      </p:sp>
      <p:sp>
        <p:nvSpPr>
          <p:cNvPr id="41" name="Text Box 40"/>
          <p:cNvSpPr txBox="1"/>
          <p:nvPr/>
        </p:nvSpPr>
        <p:spPr>
          <a:xfrm>
            <a:off x="5745480" y="2857500"/>
            <a:ext cx="3915410" cy="953135"/>
          </a:xfrm>
          <a:prstGeom prst="rect">
            <a:avLst/>
          </a:prstGeom>
          <a:noFill/>
        </p:spPr>
        <p:txBody>
          <a:bodyPr wrap="square" rtlCol="0" anchor="t">
            <a:spAutoFit/>
          </a:bodyPr>
          <a:p>
            <a:r>
              <a:rPr lang="en-US" sz="2800" b="1" spc="-80" dirty="0">
                <a:solidFill>
                  <a:srgbClr val="FFFFFF"/>
                </a:solidFill>
                <a:latin typeface="Graphik Regular" panose="020B0503030202060203" pitchFamily="34" charset="0"/>
                <a:sym typeface="+mn-ea"/>
              </a:rPr>
              <a:t>Data Cleaning</a:t>
            </a:r>
            <a:endParaRPr lang="en-US" sz="2800" b="1" spc="-80" dirty="0">
              <a:solidFill>
                <a:srgbClr val="FFFFFF"/>
              </a:solidFill>
              <a:latin typeface="Graphik Regular" panose="020B0503030202060203" pitchFamily="34" charset="0"/>
              <a:sym typeface="+mn-ea"/>
            </a:endParaRPr>
          </a:p>
          <a:p>
            <a:endParaRPr lang="en-US" sz="2800" b="1" spc="-80" dirty="0">
              <a:solidFill>
                <a:srgbClr val="FFFFFF"/>
              </a:solidFill>
              <a:latin typeface="Graphik Regular" panose="020B0503030202060203" pitchFamily="34" charset="0"/>
              <a:sym typeface="+mn-ea"/>
            </a:endParaRPr>
          </a:p>
        </p:txBody>
      </p:sp>
      <p:sp>
        <p:nvSpPr>
          <p:cNvPr id="42" name="Text Box 41"/>
          <p:cNvSpPr txBox="1"/>
          <p:nvPr/>
        </p:nvSpPr>
        <p:spPr>
          <a:xfrm>
            <a:off x="7543800" y="4620260"/>
            <a:ext cx="3388995" cy="521970"/>
          </a:xfrm>
          <a:prstGeom prst="rect">
            <a:avLst/>
          </a:prstGeom>
          <a:noFill/>
        </p:spPr>
        <p:txBody>
          <a:bodyPr wrap="square" rtlCol="0" anchor="t">
            <a:spAutoFit/>
          </a:bodyPr>
          <a:p>
            <a:r>
              <a:rPr lang="en-US" sz="2800" b="1" spc="-80" dirty="0">
                <a:solidFill>
                  <a:srgbClr val="FFFFFF"/>
                </a:solidFill>
                <a:latin typeface="Graphik Regular" panose="020B0503030202060203" pitchFamily="34" charset="0"/>
                <a:sym typeface="+mn-ea"/>
              </a:rPr>
              <a:t>Data Modeling</a:t>
            </a:r>
            <a:endParaRPr lang="en-US" sz="2800" b="1" spc="-80" dirty="0">
              <a:solidFill>
                <a:srgbClr val="FFFFFF"/>
              </a:solidFill>
              <a:latin typeface="Graphik Regular" panose="020B0503030202060203" pitchFamily="34" charset="0"/>
              <a:sym typeface="+mn-ea"/>
            </a:endParaRPr>
          </a:p>
        </p:txBody>
      </p:sp>
      <p:sp>
        <p:nvSpPr>
          <p:cNvPr id="43" name="Text Box 42"/>
          <p:cNvSpPr txBox="1"/>
          <p:nvPr/>
        </p:nvSpPr>
        <p:spPr>
          <a:xfrm>
            <a:off x="9525000" y="6134100"/>
            <a:ext cx="2999740" cy="872490"/>
          </a:xfrm>
          <a:prstGeom prst="rect">
            <a:avLst/>
          </a:prstGeom>
          <a:noFill/>
        </p:spPr>
        <p:txBody>
          <a:bodyPr wrap="square" rtlCol="0" anchor="t">
            <a:noAutofit/>
          </a:bodyPr>
          <a:p>
            <a:r>
              <a:rPr lang="en-US" sz="2800" b="1" spc="-80" dirty="0">
                <a:solidFill>
                  <a:srgbClr val="FFFFFF"/>
                </a:solidFill>
                <a:latin typeface="Graphik Regular" panose="020B0503030202060203" pitchFamily="34" charset="0"/>
                <a:sym typeface="+mn-ea"/>
              </a:rPr>
              <a:t>Data Analysis</a:t>
            </a:r>
            <a:endParaRPr lang="en-US" sz="2800" b="1" spc="-80" dirty="0">
              <a:solidFill>
                <a:srgbClr val="FFFFFF"/>
              </a:solidFill>
              <a:latin typeface="Graphik Regular" panose="020B0503030202060203" pitchFamily="34" charset="0"/>
              <a:sym typeface="+mn-ea"/>
            </a:endParaRPr>
          </a:p>
          <a:p>
            <a:endParaRPr lang="en-US" sz="2800" b="1" spc="-80" dirty="0">
              <a:solidFill>
                <a:srgbClr val="FFFFFF"/>
              </a:solidFill>
              <a:latin typeface="Graphik Regular" panose="020B0503030202060203" pitchFamily="34" charset="0"/>
              <a:sym typeface="+mn-ea"/>
            </a:endParaRPr>
          </a:p>
        </p:txBody>
      </p:sp>
      <p:sp>
        <p:nvSpPr>
          <p:cNvPr id="44" name="Text Box 43"/>
          <p:cNvSpPr txBox="1"/>
          <p:nvPr/>
        </p:nvSpPr>
        <p:spPr>
          <a:xfrm>
            <a:off x="11277600" y="7828915"/>
            <a:ext cx="3663950" cy="521970"/>
          </a:xfrm>
          <a:prstGeom prst="rect">
            <a:avLst/>
          </a:prstGeom>
          <a:noFill/>
        </p:spPr>
        <p:txBody>
          <a:bodyPr wrap="square" rtlCol="0" anchor="t">
            <a:spAutoFit/>
          </a:bodyPr>
          <a:p>
            <a:r>
              <a:rPr lang="en-US" sz="2800" b="1" spc="-80" dirty="0">
                <a:solidFill>
                  <a:srgbClr val="FFFFFF"/>
                </a:solidFill>
                <a:latin typeface="Graphik Regular" panose="020B0503030202060203" pitchFamily="34" charset="0"/>
                <a:sym typeface="+mn-ea"/>
              </a:rPr>
              <a:t>Insights</a:t>
            </a:r>
            <a:endParaRPr lang="en-US" sz="2800" b="1" spc="-80" dirty="0">
              <a:solidFill>
                <a:srgbClr val="FFFFFF"/>
              </a:solidFill>
              <a:latin typeface="Graphik Regular" panose="020B0503030202060203"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endParaRPr lang="en-US" sz="8000" spc="-80" dirty="0">
              <a:solidFill>
                <a:srgbClr val="000000"/>
              </a:solidFill>
              <a:latin typeface="Graphik Regular" panose="020B0503030202060203" pitchFamily="34" charset="0"/>
            </a:endParaRP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2670342" y="6480309"/>
            <a:ext cx="2972219" cy="881758"/>
          </a:xfrm>
          <a:prstGeom prst="rect">
            <a:avLst/>
          </a:prstGeom>
        </p:spPr>
      </p:pic>
      <p:sp>
        <p:nvSpPr>
          <p:cNvPr id="14" name="Text Box 13"/>
          <p:cNvSpPr txBox="1"/>
          <p:nvPr/>
        </p:nvSpPr>
        <p:spPr>
          <a:xfrm>
            <a:off x="1295400" y="4229100"/>
            <a:ext cx="4274820" cy="2369820"/>
          </a:xfrm>
          <a:prstGeom prst="rect">
            <a:avLst/>
          </a:prstGeom>
          <a:noFill/>
          <a:ln>
            <a:noFill/>
          </a:ln>
        </p:spPr>
        <p:txBody>
          <a:bodyPr wrap="square" rtlCol="0">
            <a:noAutofit/>
          </a:bodyPr>
          <a:p>
            <a:pPr algn="ctr"/>
            <a:r>
              <a:rPr lang="en-US" sz="3200" b="1">
                <a:solidFill>
                  <a:srgbClr val="7030A0"/>
                </a:solidFill>
              </a:rPr>
              <a:t>   Number of Unique Categories </a:t>
            </a:r>
            <a:endParaRPr lang="en-US" sz="3200" b="1">
              <a:solidFill>
                <a:srgbClr val="7030A0"/>
              </a:solidFill>
            </a:endParaRPr>
          </a:p>
          <a:p>
            <a:pPr algn="ctr"/>
            <a:endParaRPr lang="en-US" sz="3600" b="1">
              <a:solidFill>
                <a:srgbClr val="7030A0"/>
              </a:solidFill>
            </a:endParaRPr>
          </a:p>
          <a:p>
            <a:pPr algn="ctr"/>
            <a:r>
              <a:rPr lang="en-US" sz="3600" b="1">
                <a:solidFill>
                  <a:srgbClr val="7030A0"/>
                </a:solidFill>
              </a:rPr>
              <a:t>  </a:t>
            </a:r>
            <a:r>
              <a:rPr lang="en-US" sz="4400" b="1">
                <a:solidFill>
                  <a:srgbClr val="7030A0"/>
                </a:solidFill>
              </a:rPr>
              <a:t> 16</a:t>
            </a:r>
            <a:endParaRPr lang="en-US" sz="4400" b="1">
              <a:solidFill>
                <a:srgbClr val="7030A0"/>
              </a:solidFill>
            </a:endParaRPr>
          </a:p>
        </p:txBody>
      </p:sp>
      <p:sp>
        <p:nvSpPr>
          <p:cNvPr id="15" name="Text Box 14"/>
          <p:cNvSpPr txBox="1"/>
          <p:nvPr/>
        </p:nvSpPr>
        <p:spPr>
          <a:xfrm>
            <a:off x="6172200" y="4152900"/>
            <a:ext cx="5036185" cy="2306955"/>
          </a:xfrm>
          <a:prstGeom prst="rect">
            <a:avLst/>
          </a:prstGeom>
          <a:noFill/>
        </p:spPr>
        <p:txBody>
          <a:bodyPr wrap="square" rtlCol="0" anchor="t">
            <a:spAutoFit/>
          </a:bodyPr>
          <a:p>
            <a:pPr algn="ctr"/>
            <a:r>
              <a:rPr lang="en-US" sz="3200" b="1">
                <a:solidFill>
                  <a:srgbClr val="7030A0"/>
                </a:solidFill>
                <a:sym typeface="+mn-ea"/>
              </a:rPr>
              <a:t>  </a:t>
            </a:r>
            <a:r>
              <a:rPr lang="en-US" sz="3200" b="1">
                <a:solidFill>
                  <a:srgbClr val="7030A0"/>
                </a:solidFill>
                <a:sym typeface="+mn-ea"/>
              </a:rPr>
              <a:t> Number of Reactions To the most Popular Category</a:t>
            </a:r>
            <a:endParaRPr lang="en-US" sz="3200" b="1">
              <a:solidFill>
                <a:srgbClr val="7030A0"/>
              </a:solidFill>
            </a:endParaRPr>
          </a:p>
          <a:p>
            <a:pPr algn="ctr"/>
            <a:endParaRPr lang="en-US" sz="3600" b="1">
              <a:solidFill>
                <a:srgbClr val="7030A0"/>
              </a:solidFill>
            </a:endParaRPr>
          </a:p>
          <a:p>
            <a:pPr algn="ctr"/>
            <a:r>
              <a:rPr lang="en-US" sz="3600" b="1">
                <a:solidFill>
                  <a:srgbClr val="7030A0"/>
                </a:solidFill>
                <a:sym typeface="+mn-ea"/>
              </a:rPr>
              <a:t>    </a:t>
            </a:r>
            <a:r>
              <a:rPr lang="en-US" sz="4400" b="1">
                <a:solidFill>
                  <a:srgbClr val="7030A0"/>
                </a:solidFill>
                <a:sym typeface="+mn-ea"/>
              </a:rPr>
              <a:t>1897</a:t>
            </a:r>
            <a:endParaRPr lang="en-US" sz="4400" b="1">
              <a:solidFill>
                <a:srgbClr val="7030A0"/>
              </a:solidFill>
              <a:sym typeface="+mn-ea"/>
            </a:endParaRPr>
          </a:p>
        </p:txBody>
      </p:sp>
      <p:sp>
        <p:nvSpPr>
          <p:cNvPr id="16" name="Text Box 15"/>
          <p:cNvSpPr txBox="1"/>
          <p:nvPr/>
        </p:nvSpPr>
        <p:spPr>
          <a:xfrm>
            <a:off x="12268200" y="4229100"/>
            <a:ext cx="3576320" cy="2183765"/>
          </a:xfrm>
          <a:prstGeom prst="rect">
            <a:avLst/>
          </a:prstGeom>
          <a:noFill/>
        </p:spPr>
        <p:txBody>
          <a:bodyPr wrap="square" rtlCol="0" anchor="t">
            <a:spAutoFit/>
          </a:bodyPr>
          <a:p>
            <a:pPr algn="ctr"/>
            <a:r>
              <a:rPr lang="en-US" sz="3200" b="1">
                <a:solidFill>
                  <a:srgbClr val="7030A0"/>
                </a:solidFill>
                <a:sym typeface="+mn-ea"/>
              </a:rPr>
              <a:t>   Month with Most Post</a:t>
            </a:r>
            <a:endParaRPr lang="en-US" sz="3200" b="1">
              <a:solidFill>
                <a:srgbClr val="7030A0"/>
              </a:solidFill>
            </a:endParaRPr>
          </a:p>
          <a:p>
            <a:pPr algn="ctr"/>
            <a:endParaRPr lang="en-US" sz="3600" b="1">
              <a:solidFill>
                <a:srgbClr val="7030A0"/>
              </a:solidFill>
            </a:endParaRPr>
          </a:p>
          <a:p>
            <a:pPr algn="ctr"/>
            <a:r>
              <a:rPr lang="en-US" sz="3600" b="1">
                <a:solidFill>
                  <a:srgbClr val="7030A0"/>
                </a:solidFill>
                <a:sym typeface="+mn-ea"/>
              </a:rPr>
              <a:t>    May</a:t>
            </a:r>
            <a:endParaRPr lang="en-US" sz="4400" b="1">
              <a:solidFill>
                <a:srgbClr val="7030A0"/>
              </a:solidFill>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8" name="Picture 27" descr="Bar plot of Top 5 categories"/>
          <p:cNvPicPr>
            <a:picLocks noChangeAspect="1"/>
          </p:cNvPicPr>
          <p:nvPr/>
        </p:nvPicPr>
        <p:blipFill>
          <a:blip r:embed="rId5"/>
          <a:stretch>
            <a:fillRect/>
          </a:stretch>
        </p:blipFill>
        <p:spPr>
          <a:xfrm>
            <a:off x="3686810" y="1962785"/>
            <a:ext cx="10948670" cy="72180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7" name="Picture 26" descr="Percentage of Popularity pie chart"/>
          <p:cNvPicPr>
            <a:picLocks noChangeAspect="1"/>
          </p:cNvPicPr>
          <p:nvPr/>
        </p:nvPicPr>
        <p:blipFill>
          <a:blip r:embed="rId5"/>
          <a:stretch>
            <a:fillRect/>
          </a:stretch>
        </p:blipFill>
        <p:spPr>
          <a:xfrm>
            <a:off x="3373120" y="1320800"/>
            <a:ext cx="11651615" cy="72383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1630</Words>
  <Application>WPS Presentation</Application>
  <PresentationFormat>Custom</PresentationFormat>
  <Paragraphs>105</Paragraphs>
  <Slides>11</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Graphik Regular</vt:lpstr>
      <vt:lpstr>Miriam Mono CLM</vt:lpstr>
      <vt:lpstr>Clear Sans Regular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Valued Customer</cp:lastModifiedBy>
  <cp:revision>9</cp:revision>
  <dcterms:created xsi:type="dcterms:W3CDTF">2006-08-16T00:00:00Z</dcterms:created>
  <dcterms:modified xsi:type="dcterms:W3CDTF">2023-11-18T15:29:00Z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4131183467A8493A88850BC1AB82AD8A_12</vt:lpwstr>
  </property>
  <property fmtid="{D5CDD505-2E9C-101B-9397-08002B2CF9AE}" pid="3" name="KSOProductBuildVer">
    <vt:lpwstr>1033-12.2.0.13306</vt:lpwstr>
  </property>
</Properties>
</file>